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2" r:id="rId6"/>
    <p:sldId id="260" r:id="rId7"/>
    <p:sldId id="263" r:id="rId8"/>
    <p:sldId id="264" r:id="rId9"/>
    <p:sldId id="265" r:id="rId10"/>
  </p:sldIdLst>
  <p:sldSz cx="6858000" cy="9906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33CC33"/>
    <a:srgbClr val="00CC00"/>
    <a:srgbClr val="00FF00"/>
    <a:srgbClr val="66FFFF"/>
    <a:srgbClr val="3333FF"/>
    <a:srgbClr val="008000"/>
    <a:srgbClr val="99FF66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2274" y="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1837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627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617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3623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6543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8373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08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478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130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9022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194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5110A-F408-42AC-AAF4-740E61A7DB7C}" type="datetimeFigureOut">
              <a:rPr lang="zh-TW" altLang="en-US" smtClean="0"/>
              <a:t>2019/11/4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86006-3EBA-447B-83D7-0A893538235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3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54456" y="2235578"/>
            <a:ext cx="6781010" cy="738647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68415" tIns="34208" rIns="68415" bIns="34208">
            <a:spAutoFit/>
          </a:bodyPr>
          <a:lstStyle/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本校學雜費減免申請日期，</a:t>
            </a:r>
            <a:endParaRPr kumimoji="0" lang="en-US" altLang="zh-TW" sz="2800" dirty="0" smtClean="0">
              <a:solidFill>
                <a:srgbClr val="C0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固定於每年</a:t>
            </a:r>
            <a:r>
              <a:rPr lang="zh-TW" altLang="en-US" sz="3200" b="1" u="sng" dirty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６</a:t>
            </a:r>
            <a:r>
              <a:rPr kumimoji="0" lang="zh-TW" altLang="en-US" sz="3200" b="1" u="sng" dirty="0" smtClean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月</a:t>
            </a:r>
            <a:r>
              <a:rPr kumimoji="0"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及</a:t>
            </a:r>
            <a:r>
              <a:rPr lang="zh-TW" altLang="en-US" sz="3200" b="1" u="sng" dirty="0" smtClean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１２</a:t>
            </a:r>
            <a:r>
              <a:rPr kumimoji="0" lang="zh-TW" altLang="en-US" sz="3200" b="1" u="sng" dirty="0" smtClean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月</a:t>
            </a:r>
            <a:r>
              <a:rPr kumimoji="0"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的</a:t>
            </a:r>
            <a:r>
              <a:rPr kumimoji="0" lang="zh-TW" altLang="en-US" sz="3200" b="1" u="sng" dirty="0" smtClean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第一週</a:t>
            </a:r>
            <a:r>
              <a:rPr kumimoji="0"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！</a:t>
            </a:r>
            <a:endParaRPr kumimoji="0" lang="en-US" altLang="zh-TW" sz="2800" dirty="0" smtClean="0">
              <a:solidFill>
                <a:srgbClr val="C0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2800" dirty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請同學自行謹慎留意，以免逾期</a:t>
            </a:r>
            <a:r>
              <a:rPr lang="zh-TW" altLang="en-US" sz="2800" dirty="0" smtClean="0">
                <a:solidFill>
                  <a:srgbClr val="C0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喔！</a:t>
            </a:r>
            <a:endParaRPr kumimoji="0" lang="en-US" altLang="zh-TW" sz="2400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3600" u="sng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108</a:t>
            </a:r>
            <a:r>
              <a:rPr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學年度</a:t>
            </a:r>
            <a:r>
              <a:rPr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第</a:t>
            </a:r>
            <a:r>
              <a:rPr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2</a:t>
            </a:r>
            <a:r>
              <a:rPr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學期</a:t>
            </a:r>
            <a:r>
              <a:rPr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學雜費減免申請：</a:t>
            </a:r>
            <a:endParaRPr lang="en-US" altLang="zh-TW" sz="3200" dirty="0" smtClean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108/12/1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(</a:t>
            </a:r>
            <a:r>
              <a:rPr kumimoji="0"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週</a:t>
            </a:r>
            <a:r>
              <a:rPr lang="zh-TW" altLang="en-US" sz="32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六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  <a:r>
              <a:rPr kumimoji="0"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上午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8:00</a:t>
            </a:r>
            <a:r>
              <a:rPr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～</a:t>
            </a:r>
            <a:endParaRPr kumimoji="0" lang="en-US" altLang="zh-TW" sz="3200" dirty="0" smtClean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108/12/8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(</a:t>
            </a:r>
            <a:r>
              <a:rPr kumimoji="0"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週六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  <a:r>
              <a:rPr kumimoji="0" lang="zh-TW" altLang="en-US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下午</a:t>
            </a:r>
            <a:r>
              <a:rPr kumimoji="0" lang="en-US" altLang="zh-TW" sz="32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5:00</a:t>
            </a:r>
          </a:p>
          <a:p>
            <a:pPr algn="ctr" defTabSz="957816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線上系統於申請期間同步開啟</a:t>
            </a:r>
            <a:r>
              <a:rPr lang="en-US" altLang="zh-TW" sz="28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/</a:t>
            </a:r>
            <a:r>
              <a:rPr lang="zh-TW" altLang="en-US" sz="28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關閉！</a:t>
            </a:r>
            <a:endParaRPr lang="en-US" altLang="zh-TW" sz="2800" dirty="0" smtClean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>
              <a:lnSpc>
                <a:spcPct val="150000"/>
              </a:lnSpc>
              <a:defRPr/>
            </a:pPr>
            <a:r>
              <a:rPr lang="zh-TW" altLang="en-US" sz="2800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需</a:t>
            </a:r>
            <a:r>
              <a:rPr lang="zh-TW" altLang="zh-TW" sz="2800" dirty="0" smtClean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在</a:t>
            </a:r>
            <a:r>
              <a:rPr lang="zh-TW" altLang="zh-TW" sz="2800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期限內完成</a:t>
            </a:r>
            <a:r>
              <a:rPr lang="zh-TW" altLang="zh-TW" sz="2800" u="sng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線上申請</a:t>
            </a:r>
            <a:r>
              <a:rPr lang="en-US" altLang="zh-TW" sz="2400" u="sng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(</a:t>
            </a:r>
            <a:r>
              <a:rPr lang="zh-TW" altLang="zh-TW" sz="2400" u="sng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身份證字號首</a:t>
            </a:r>
            <a:r>
              <a:rPr lang="zh-TW" altLang="zh-TW" sz="2400" u="sng" dirty="0" smtClean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字</a:t>
            </a:r>
            <a:endParaRPr lang="en-US" altLang="zh-TW" sz="2400" u="sng" dirty="0" smtClean="0">
              <a:solidFill>
                <a:srgbClr val="8A15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>
              <a:lnSpc>
                <a:spcPct val="150000"/>
              </a:lnSpc>
              <a:defRPr/>
            </a:pPr>
            <a:r>
              <a:rPr lang="zh-TW" altLang="en-US" sz="2400" u="sng" dirty="0" smtClean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需</a:t>
            </a:r>
            <a:r>
              <a:rPr lang="zh-TW" altLang="zh-TW" sz="2400" u="sng" dirty="0" smtClean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用</a:t>
            </a:r>
            <a:r>
              <a:rPr lang="zh-TW" altLang="zh-TW" sz="2400" u="sng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大寫輸入</a:t>
            </a:r>
            <a:r>
              <a:rPr lang="en-US" altLang="zh-TW" sz="2400" u="sng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  <a:r>
              <a:rPr lang="zh-TW" altLang="zh-TW" sz="2800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及</a:t>
            </a:r>
            <a:r>
              <a:rPr lang="zh-TW" altLang="zh-TW" sz="2800" u="sng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繳交紙本資料</a:t>
            </a:r>
            <a:r>
              <a:rPr lang="zh-TW" altLang="en-US" sz="2800" dirty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至生輔</a:t>
            </a:r>
            <a:r>
              <a:rPr lang="zh-TW" altLang="en-US" sz="2800" dirty="0" smtClean="0">
                <a:solidFill>
                  <a:srgbClr val="8A15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組</a:t>
            </a:r>
            <a:endParaRPr lang="en-US" altLang="zh-TW" sz="2800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zh-TW" sz="3200" i="1" u="sng" dirty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符合學雜費減免之學生</a:t>
            </a:r>
            <a:endParaRPr lang="en-US" altLang="zh-TW" sz="3200" i="1" u="sng" dirty="0">
              <a:solidFill>
                <a:srgbClr val="FF3399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zh-TW" sz="3200" i="1" u="sng" dirty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應先辦理減免手續後，</a:t>
            </a:r>
            <a:endParaRPr lang="en-US" altLang="zh-TW" sz="3200" i="1" u="sng" dirty="0">
              <a:solidFill>
                <a:srgbClr val="FF3399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algn="ctr" defTabSz="957816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zh-TW" sz="3200" i="1" u="sng" dirty="0" smtClean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依</a:t>
            </a:r>
            <a:r>
              <a:rPr lang="zh-TW" altLang="en-US" sz="3200" i="1" u="sng" dirty="0" smtClean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照</a:t>
            </a:r>
            <a:r>
              <a:rPr lang="zh-TW" altLang="zh-TW" sz="3200" i="1" u="sng" dirty="0" smtClean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減免後</a:t>
            </a:r>
            <a:r>
              <a:rPr lang="zh-TW" altLang="en-US" sz="3200" i="1" u="sng" dirty="0" smtClean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之</a:t>
            </a:r>
            <a:r>
              <a:rPr lang="zh-TW" altLang="zh-TW" sz="3200" i="1" u="sng" dirty="0" smtClean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額度辦理就學</a:t>
            </a:r>
            <a:r>
              <a:rPr lang="zh-TW" altLang="zh-TW" sz="3200" i="1" u="sng" dirty="0">
                <a:solidFill>
                  <a:srgbClr val="FF3399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貸款。</a:t>
            </a:r>
            <a:endParaRPr lang="en-US" altLang="zh-TW" sz="3200" i="1" u="sng" dirty="0">
              <a:solidFill>
                <a:srgbClr val="FF3399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099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147912" y="218389"/>
            <a:ext cx="1339271" cy="146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28464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08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63500" y="2073275"/>
            <a:ext cx="6678613" cy="48418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步驟１：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本校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學務系統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r>
              <a:rPr kumimoji="0" lang="en-US" altLang="zh-TW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輸入帳號、密碼</a:t>
            </a:r>
            <a:endParaRPr kumimoji="0" lang="en-US" altLang="zh-TW" sz="2400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pic>
        <p:nvPicPr>
          <p:cNvPr id="4099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211138" y="182563"/>
            <a:ext cx="111918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142510" y="6248400"/>
            <a:ext cx="6561138" cy="48577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步驟２：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進入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學雜費減免暨弱勢助學系統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endParaRPr kumimoji="0" lang="en-US" altLang="zh-TW" sz="2400" b="1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04775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  <p:pic>
        <p:nvPicPr>
          <p:cNvPr id="4102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17"/>
          <a:stretch>
            <a:fillRect/>
          </a:stretch>
        </p:blipFill>
        <p:spPr bwMode="auto">
          <a:xfrm>
            <a:off x="188913" y="2720975"/>
            <a:ext cx="6408737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" t="36891"/>
          <a:stretch>
            <a:fillRect/>
          </a:stretch>
        </p:blipFill>
        <p:spPr bwMode="auto">
          <a:xfrm>
            <a:off x="188913" y="6837363"/>
            <a:ext cx="6408737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76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16632" y="2361307"/>
            <a:ext cx="6597650" cy="49997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步驟３：</a:t>
            </a:r>
            <a:r>
              <a:rPr kumimoji="0"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進入</a:t>
            </a:r>
            <a:r>
              <a:rPr kumimoji="0"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減免學雜費及申請作業</a:t>
            </a:r>
            <a:r>
              <a:rPr kumimoji="0"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endParaRPr kumimoji="0" lang="en-US" altLang="zh-TW" sz="2800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pic>
        <p:nvPicPr>
          <p:cNvPr id="5123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211138" y="182563"/>
            <a:ext cx="111918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04775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  <p:sp>
        <p:nvSpPr>
          <p:cNvPr id="9" name="文字方塊 12"/>
          <p:cNvSpPr txBox="1"/>
          <p:nvPr/>
        </p:nvSpPr>
        <p:spPr>
          <a:xfrm>
            <a:off x="188640" y="4986099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文字方塊 12"/>
          <p:cNvSpPr txBox="1"/>
          <p:nvPr/>
        </p:nvSpPr>
        <p:spPr>
          <a:xfrm>
            <a:off x="372869" y="4448944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212759" y="3008785"/>
            <a:ext cx="6574739" cy="3672407"/>
            <a:chOff x="212759" y="3008785"/>
            <a:chExt cx="6574739" cy="3672407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590" b="5819"/>
            <a:stretch/>
          </p:blipFill>
          <p:spPr>
            <a:xfrm>
              <a:off x="212759" y="3008785"/>
              <a:ext cx="6430723" cy="3672407"/>
            </a:xfrm>
            <a:prstGeom prst="rect">
              <a:avLst/>
            </a:prstGeom>
          </p:spPr>
        </p:pic>
        <p:sp>
          <p:nvSpPr>
            <p:cNvPr id="12" name="文字方塊 12"/>
            <p:cNvSpPr txBox="1"/>
            <p:nvPr/>
          </p:nvSpPr>
          <p:spPr>
            <a:xfrm>
              <a:off x="3190904" y="4990334"/>
              <a:ext cx="32624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 marL="0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78908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57816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36724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15631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94539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873447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352355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31263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3200" dirty="0" smtClean="0">
                  <a:solidFill>
                    <a:srgbClr val="FF00FF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 </a:t>
              </a:r>
              <a:r>
                <a:rPr lang="zh-TW" altLang="en-US" sz="3200" dirty="0" smtClean="0">
                  <a:solidFill>
                    <a:srgbClr val="FF00FF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→非</a:t>
              </a:r>
              <a:r>
                <a:rPr lang="zh-TW" altLang="en-US" sz="3200" dirty="0">
                  <a:solidFill>
                    <a:srgbClr val="FF00FF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身障</a:t>
              </a:r>
              <a:r>
                <a:rPr lang="zh-TW" altLang="en-US" sz="3200" dirty="0" smtClean="0">
                  <a:solidFill>
                    <a:srgbClr val="FF00FF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類申請</a:t>
              </a:r>
              <a:endParaRPr lang="zh-TW" altLang="en-US" sz="3200" dirty="0">
                <a:solidFill>
                  <a:srgbClr val="FF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935435" y="5448345"/>
              <a:ext cx="285206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 marL="0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78908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57816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36724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15631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94539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873447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352355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31263" algn="l" defTabSz="957816" rtl="0" eaLnBrk="1" latinLnBrk="0" hangingPunct="1">
                <a:defRPr sz="19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TW" sz="3200" dirty="0" smtClean="0">
                  <a:solidFill>
                    <a:srgbClr val="008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 </a:t>
              </a:r>
              <a:r>
                <a:rPr lang="zh-TW" altLang="en-US" sz="3200" dirty="0" smtClean="0">
                  <a:solidFill>
                    <a:srgbClr val="008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→身</a:t>
              </a:r>
              <a:r>
                <a:rPr lang="zh-TW" altLang="en-US" sz="3200" dirty="0">
                  <a:solidFill>
                    <a:srgbClr val="008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障</a:t>
              </a:r>
              <a:r>
                <a:rPr lang="zh-TW" altLang="en-US" sz="3200" dirty="0" smtClean="0">
                  <a:solidFill>
                    <a:srgbClr val="008000"/>
                  </a:solidFill>
                  <a:latin typeface="華康中特圓體" panose="020F0809000000000000" pitchFamily="49" charset="-120"/>
                  <a:ea typeface="華康中特圓體" panose="020F0809000000000000" pitchFamily="49" charset="-120"/>
                </a:rPr>
                <a:t>類申請</a:t>
              </a:r>
              <a:endParaRPr lang="zh-TW" altLang="en-US" sz="3200" dirty="0">
                <a:solidFill>
                  <a:srgbClr val="008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endParaRPr>
            </a:p>
          </p:txBody>
        </p:sp>
      </p:grp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8" b="5023"/>
          <a:stretch/>
        </p:blipFill>
        <p:spPr>
          <a:xfrm>
            <a:off x="766781" y="7474283"/>
            <a:ext cx="5440974" cy="2303253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88640" y="6974312"/>
            <a:ext cx="6501224" cy="49997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步驟４</a:t>
            </a: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：</a:t>
            </a:r>
            <a:r>
              <a:rPr kumimoji="0" lang="zh-TW" altLang="en-US" sz="24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跳出一個提示視窗→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按下</a:t>
            </a:r>
            <a:r>
              <a:rPr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確定</a:t>
            </a:r>
            <a:r>
              <a:rPr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endParaRPr kumimoji="0" lang="en-US" altLang="zh-TW" sz="2400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9138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66675" y="4808984"/>
            <a:ext cx="6723063" cy="1222375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步驟６：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按下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申請補助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r>
              <a:rPr kumimoji="0" lang="en-US" altLang="zh-TW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選擇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申請類別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</a:p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</a:t>
            </a:r>
            <a:r>
              <a:rPr kumimoji="0" lang="zh-TW" altLang="en-US" sz="24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       </a:t>
            </a:r>
            <a:r>
              <a:rPr lang="en-US" altLang="zh-TW" sz="24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kumimoji="0" lang="zh-TW" altLang="en-US" sz="24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輸入</a:t>
            </a: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父母、已婚者配偶身分證字號</a:t>
            </a:r>
            <a:endParaRPr kumimoji="0" lang="en-US" altLang="zh-TW" sz="2400" dirty="0"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       </a:t>
            </a:r>
            <a:r>
              <a:rPr kumimoji="0" lang="zh-TW" altLang="en-US" sz="24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  </a:t>
            </a:r>
            <a:r>
              <a:rPr kumimoji="0" lang="en-US" altLang="zh-TW" sz="24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(</a:t>
            </a:r>
            <a:r>
              <a:rPr kumimoji="0" lang="zh-TW" altLang="en-US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身分證字號須為大寫字母</a:t>
            </a:r>
            <a:r>
              <a:rPr kumimoji="0" lang="en-US" altLang="zh-TW" sz="24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</a:p>
        </p:txBody>
      </p:sp>
      <p:pic>
        <p:nvPicPr>
          <p:cNvPr id="614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211138" y="182563"/>
            <a:ext cx="111918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04775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16632" y="2162696"/>
            <a:ext cx="6619457" cy="561527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步驟５：</a:t>
            </a:r>
            <a:r>
              <a:rPr kumimoji="0"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學年</a:t>
            </a:r>
            <a:r>
              <a:rPr kumimoji="0" lang="en-US" altLang="zh-TW" sz="2800" b="1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en-US" altLang="zh-TW" sz="2800" b="1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108﹞</a:t>
            </a:r>
            <a:r>
              <a:rPr kumimoji="0" lang="zh-TW" altLang="en-US" sz="2800" dirty="0" smtClean="0">
                <a:solidFill>
                  <a:schemeClr val="tx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、</a:t>
            </a:r>
            <a:r>
              <a:rPr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申請學期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為</a:t>
            </a:r>
            <a:r>
              <a:rPr kumimoji="0" lang="en-US" altLang="zh-TW" sz="3200" b="1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﹝2﹞</a:t>
            </a:r>
            <a:endParaRPr kumimoji="0" lang="en-US" altLang="zh-TW" sz="3200" b="1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grpSp>
        <p:nvGrpSpPr>
          <p:cNvPr id="14" name="群組 13"/>
          <p:cNvGrpSpPr/>
          <p:nvPr/>
        </p:nvGrpSpPr>
        <p:grpSpPr>
          <a:xfrm>
            <a:off x="115888" y="2792760"/>
            <a:ext cx="6554787" cy="1766856"/>
            <a:chOff x="115888" y="2792760"/>
            <a:chExt cx="6554787" cy="1766856"/>
          </a:xfrm>
        </p:grpSpPr>
        <p:pic>
          <p:nvPicPr>
            <p:cNvPr id="13" name="圖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869"/>
            <a:stretch/>
          </p:blipFill>
          <p:spPr bwMode="auto">
            <a:xfrm>
              <a:off x="115888" y="2792760"/>
              <a:ext cx="6554787" cy="1766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字方塊 4"/>
            <p:cNvSpPr txBox="1"/>
            <p:nvPr/>
          </p:nvSpPr>
          <p:spPr>
            <a:xfrm>
              <a:off x="1484784" y="3348572"/>
              <a:ext cx="476560" cy="27186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1400"/>
                </a:lnSpc>
              </a:pPr>
              <a:r>
                <a:rPr lang="en-US" altLang="zh-TW" sz="1200" b="1" dirty="0" smtClean="0">
                  <a:solidFill>
                    <a:srgbClr val="3333FF"/>
                  </a:solidFill>
                </a:rPr>
                <a:t>107</a:t>
              </a:r>
              <a:endParaRPr lang="zh-TW" altLang="en-US" sz="1200" b="1" dirty="0">
                <a:solidFill>
                  <a:srgbClr val="3333FF"/>
                </a:solidFill>
              </a:endParaRPr>
            </a:p>
          </p:txBody>
        </p:sp>
      </p:grpSp>
      <p:sp>
        <p:nvSpPr>
          <p:cNvPr id="8" name="文字方塊 12"/>
          <p:cNvSpPr txBox="1"/>
          <p:nvPr/>
        </p:nvSpPr>
        <p:spPr>
          <a:xfrm>
            <a:off x="2420888" y="7617296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9" name="文字方塊 12"/>
          <p:cNvSpPr txBox="1"/>
          <p:nvPr/>
        </p:nvSpPr>
        <p:spPr>
          <a:xfrm>
            <a:off x="1164957" y="5961112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文字方塊 12"/>
          <p:cNvSpPr txBox="1"/>
          <p:nvPr/>
        </p:nvSpPr>
        <p:spPr>
          <a:xfrm>
            <a:off x="5197405" y="8841432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3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4" y="6134794"/>
            <a:ext cx="6670675" cy="371475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099152" y="7761312"/>
            <a:ext cx="3570208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2200" dirty="0" smtClean="0">
                <a:solidFill>
                  <a:srgbClr val="FF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此圖以身障類申請為範例</a:t>
            </a:r>
            <a:r>
              <a:rPr lang="en-US" altLang="zh-TW" sz="2200" dirty="0" smtClean="0">
                <a:solidFill>
                  <a:srgbClr val="FF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…</a:t>
            </a:r>
          </a:p>
          <a:p>
            <a:r>
              <a:rPr lang="zh-TW" altLang="en-US" sz="2200" dirty="0">
                <a:solidFill>
                  <a:srgbClr val="FF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非身障類的申請步驟</a:t>
            </a:r>
            <a:r>
              <a:rPr lang="zh-TW" altLang="en-US" sz="2200" dirty="0" smtClean="0">
                <a:solidFill>
                  <a:srgbClr val="FF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相同！</a:t>
            </a:r>
            <a:endParaRPr lang="zh-TW" altLang="en-US" sz="2200" dirty="0">
              <a:solidFill>
                <a:srgbClr val="FF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16" name="文字方塊 12"/>
          <p:cNvSpPr txBox="1"/>
          <p:nvPr/>
        </p:nvSpPr>
        <p:spPr>
          <a:xfrm>
            <a:off x="2492896" y="7689304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7" name="文字方塊 12"/>
          <p:cNvSpPr txBox="1"/>
          <p:nvPr/>
        </p:nvSpPr>
        <p:spPr>
          <a:xfrm>
            <a:off x="1196752" y="5952745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8" name="文字方塊 12"/>
          <p:cNvSpPr txBox="1"/>
          <p:nvPr/>
        </p:nvSpPr>
        <p:spPr>
          <a:xfrm>
            <a:off x="5157192" y="8802523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08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16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24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31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39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447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355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263" algn="l" defTabSz="957816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3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3212976" y="6105128"/>
            <a:ext cx="233165" cy="2718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US" altLang="zh-TW" sz="1200" b="1" dirty="0" smtClean="0">
                <a:solidFill>
                  <a:srgbClr val="3333FF"/>
                </a:solidFill>
              </a:rPr>
              <a:t>2</a:t>
            </a:r>
            <a:endParaRPr lang="zh-TW" altLang="en-US" sz="1200" b="1" dirty="0">
              <a:solidFill>
                <a:srgbClr val="3333FF"/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3573016" y="3346887"/>
            <a:ext cx="238280" cy="2718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US" altLang="zh-TW" sz="1200" b="1" dirty="0" smtClean="0">
                <a:solidFill>
                  <a:srgbClr val="3333FF"/>
                </a:solidFill>
              </a:rPr>
              <a:t>2</a:t>
            </a:r>
            <a:endParaRPr lang="zh-TW" altLang="en-US" sz="12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80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7014" y="2211610"/>
            <a:ext cx="6565099" cy="2577463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>
              <a:defRPr/>
            </a:pPr>
            <a:r>
              <a:rPr kumimoji="0"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步驟７</a:t>
            </a: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：閱讀相關訊息並勾選後，系統才能儲存</a:t>
            </a:r>
            <a:r>
              <a:rPr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按下</a:t>
            </a:r>
            <a:r>
              <a:rPr lang="en-US" altLang="zh-TW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新增確認</a:t>
            </a:r>
            <a:r>
              <a:rPr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</a:p>
          <a:p>
            <a:pPr defTabSz="957816">
              <a:defRPr/>
            </a:pPr>
            <a:endParaRPr lang="en-US" altLang="zh-TW" sz="2800" dirty="0" smtClean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algn="ctr" defTabSz="957816">
              <a:defRPr/>
            </a:pPr>
            <a:r>
              <a:rPr lang="zh-TW" altLang="en-US" sz="2000" b="1" dirty="0">
                <a:solidFill>
                  <a:srgbClr val="3333FF"/>
                </a:solidFill>
                <a:latin typeface="華康行書體" panose="03000509000000000000" pitchFamily="65" charset="-120"/>
                <a:ea typeface="華康行書體" panose="03000509000000000000" pitchFamily="65" charset="-120"/>
              </a:rPr>
              <a:t>相關</a:t>
            </a:r>
            <a:r>
              <a:rPr lang="zh-TW" altLang="en-US" sz="2000" b="1" dirty="0" smtClean="0">
                <a:solidFill>
                  <a:srgbClr val="3333FF"/>
                </a:solidFill>
                <a:latin typeface="華康行書體" panose="03000509000000000000" pitchFamily="65" charset="-120"/>
                <a:ea typeface="華康行書體" panose="03000509000000000000" pitchFamily="65" charset="-120"/>
              </a:rPr>
              <a:t>訊息：本人</a:t>
            </a:r>
            <a:r>
              <a:rPr lang="zh-TW" altLang="en-US" sz="2000" b="1" dirty="0">
                <a:solidFill>
                  <a:srgbClr val="3333FF"/>
                </a:solidFill>
                <a:latin typeface="華康行書體" panose="03000509000000000000" pitchFamily="65" charset="-120"/>
                <a:ea typeface="華康行書體" panose="03000509000000000000" pitchFamily="65" charset="-120"/>
              </a:rPr>
              <a:t>申請學雜費減免已詳閱教育部相關法規，如有重複請領</a:t>
            </a:r>
            <a:r>
              <a:rPr lang="zh-TW" altLang="en-US" sz="2000" b="1" u="sng" dirty="0">
                <a:solidFill>
                  <a:srgbClr val="3333FF"/>
                </a:solidFill>
                <a:latin typeface="華康行書體" panose="03000509000000000000" pitchFamily="65" charset="-120"/>
                <a:ea typeface="華康行書體" panose="03000509000000000000" pitchFamily="65" charset="-120"/>
              </a:rPr>
              <a:t>政府發給之其他教育補助、同一教育階段重複申請減免、違反減免相關法規、提供或隱匿不正確證明文件</a:t>
            </a:r>
            <a:r>
              <a:rPr lang="zh-TW" altLang="en-US" sz="2000" b="1" dirty="0">
                <a:solidFill>
                  <a:srgbClr val="3333FF"/>
                </a:solidFill>
                <a:latin typeface="華康行書體" panose="03000509000000000000" pitchFamily="65" charset="-120"/>
                <a:ea typeface="華康行書體" panose="03000509000000000000" pitchFamily="65" charset="-120"/>
              </a:rPr>
              <a:t>等之情事者，願負法律責任，並繳回減免金額。 </a:t>
            </a:r>
            <a:endParaRPr lang="en-US" altLang="zh-TW" sz="2000" b="1" dirty="0">
              <a:solidFill>
                <a:srgbClr val="3333FF"/>
              </a:solidFill>
              <a:latin typeface="華康行書體" panose="03000509000000000000" pitchFamily="65" charset="-120"/>
              <a:ea typeface="華康行書體" panose="03000509000000000000" pitchFamily="65" charset="-120"/>
            </a:endParaRPr>
          </a:p>
        </p:txBody>
      </p:sp>
      <p:pic>
        <p:nvPicPr>
          <p:cNvPr id="7171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211138" y="182563"/>
            <a:ext cx="111918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04775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  <a:endParaRPr lang="en-US" altLang="zh-TW" sz="4800" dirty="0" smtClean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96" r="1689" b="10000"/>
          <a:stretch/>
        </p:blipFill>
        <p:spPr>
          <a:xfrm>
            <a:off x="88506" y="5097016"/>
            <a:ext cx="6742113" cy="4464496"/>
          </a:xfrm>
          <a:prstGeom prst="rect">
            <a:avLst/>
          </a:prstGeom>
        </p:spPr>
      </p:pic>
      <p:sp>
        <p:nvSpPr>
          <p:cNvPr id="6" name="向下箭號圖說文字 5"/>
          <p:cNvSpPr/>
          <p:nvPr/>
        </p:nvSpPr>
        <p:spPr>
          <a:xfrm>
            <a:off x="3463730" y="5097016"/>
            <a:ext cx="3096344" cy="936104"/>
          </a:xfrm>
          <a:prstGeom prst="downArrowCallout">
            <a:avLst/>
          </a:prstGeom>
          <a:solidFill>
            <a:srgbClr val="66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務必閱讀、勾</a:t>
            </a:r>
            <a:r>
              <a:rPr lang="zh-TW" altLang="en-US" sz="32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選</a:t>
            </a:r>
            <a:endParaRPr lang="zh-TW" altLang="en-US" sz="3200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229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77014" y="2211610"/>
            <a:ext cx="6565099" cy="49997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>
              <a:defRPr/>
            </a:pP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步驟８：</a:t>
            </a:r>
            <a:r>
              <a:rPr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確認無誤後→按下</a:t>
            </a:r>
            <a:r>
              <a:rPr lang="en-US" altLang="zh-TW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新增確認</a:t>
            </a:r>
            <a:r>
              <a:rPr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endParaRPr lang="en-US" altLang="zh-TW" sz="2800" b="1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pic>
        <p:nvPicPr>
          <p:cNvPr id="7171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>
            <a:fillRect/>
          </a:stretch>
        </p:blipFill>
        <p:spPr bwMode="auto">
          <a:xfrm rot="1543862">
            <a:off x="211138" y="182563"/>
            <a:ext cx="111918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5863" y="104775"/>
            <a:ext cx="5699125" cy="1968500"/>
          </a:xfrm>
        </p:spPr>
        <p:txBody>
          <a:bodyPr rtlCol="0">
            <a:normAutofit fontScale="85000" lnSpcReduction="20000"/>
          </a:bodyPr>
          <a:lstStyle/>
          <a:p>
            <a:pPr defTabSz="957816">
              <a:defRPr/>
            </a:pPr>
            <a:r>
              <a:rPr lang="en-US" altLang="zh-TW" sz="48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</a:t>
            </a:r>
            <a:r>
              <a:rPr lang="zh-TW" altLang="en-US" sz="480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學雜費減免</a:t>
            </a:r>
            <a:r>
              <a:rPr lang="en-US" altLang="zh-TW" sz="480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  <a:endParaRPr lang="en-US" altLang="zh-TW" sz="4800" dirty="0" smtClean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4300" dirty="0" smtClean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學務系統 線上申請步驟</a:t>
            </a:r>
            <a:endParaRPr lang="en-US" altLang="zh-TW" sz="4300" dirty="0">
              <a:solidFill>
                <a:srgbClr val="FF0000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8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8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pPr defTabSz="957816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8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800" i="1" dirty="0" smtClean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  <a:endParaRPr lang="en-US" altLang="zh-TW" sz="2800" i="1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9128" y="5457056"/>
            <a:ext cx="6686716" cy="499971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步驟９：</a:t>
            </a:r>
            <a:r>
              <a:rPr kumimoji="0"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新增完成後→ 按下</a:t>
            </a:r>
            <a:r>
              <a:rPr kumimoji="0" lang="en-US" altLang="zh-TW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kumimoji="0" lang="zh-TW" altLang="en-US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查詢列印</a:t>
            </a:r>
            <a:r>
              <a:rPr kumimoji="0" lang="en-US" altLang="zh-TW" sz="280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4" r="25887"/>
          <a:stretch>
            <a:fillRect/>
          </a:stretch>
        </p:blipFill>
        <p:spPr bwMode="auto">
          <a:xfrm>
            <a:off x="203502" y="2931095"/>
            <a:ext cx="6450013" cy="209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6"/>
          <a:stretch>
            <a:fillRect/>
          </a:stretch>
        </p:blipFill>
        <p:spPr bwMode="auto">
          <a:xfrm>
            <a:off x="177014" y="6170545"/>
            <a:ext cx="6575425" cy="237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1556792" y="7401272"/>
            <a:ext cx="476560" cy="2718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US" altLang="zh-TW" sz="1200" b="1" dirty="0" smtClean="0">
                <a:solidFill>
                  <a:srgbClr val="3333FF"/>
                </a:solidFill>
              </a:rPr>
              <a:t>107</a:t>
            </a:r>
            <a:endParaRPr lang="zh-TW" altLang="en-US" sz="1200" b="1" dirty="0">
              <a:solidFill>
                <a:srgbClr val="3333FF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88560" y="8841432"/>
            <a:ext cx="6686716" cy="930859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68415" tIns="34208" rIns="68415" bIns="34208">
            <a:spAutoFit/>
          </a:bodyPr>
          <a:lstStyle/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步驟１０：申請人</a:t>
            </a:r>
            <a:r>
              <a:rPr kumimoji="0" lang="zh-TW" altLang="en-US" sz="27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簽名</a:t>
            </a:r>
            <a:r>
              <a:rPr kumimoji="0"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後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kumimoji="0"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6/10(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週一</a:t>
            </a:r>
            <a:r>
              <a:rPr kumimoji="0" lang="en-US" altLang="zh-TW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)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前</a:t>
            </a:r>
            <a:endParaRPr kumimoji="0" lang="en-US" altLang="zh-TW" sz="2800" dirty="0" smtClean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pPr defTabSz="95781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</a:t>
            </a:r>
            <a:r>
              <a:rPr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      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繳交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申請表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及</a:t>
            </a:r>
            <a:r>
              <a:rPr kumimoji="0" lang="zh-TW" altLang="en-US" sz="280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應繳文件</a:t>
            </a:r>
            <a:r>
              <a:rPr kumimoji="0" lang="zh-TW" altLang="en-US" sz="28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至生輔組</a:t>
            </a:r>
            <a:endParaRPr kumimoji="0" lang="en-US" altLang="zh-TW" sz="2800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699891" y="7388860"/>
            <a:ext cx="233165" cy="2718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en-US" altLang="zh-TW" sz="1200" b="1" dirty="0">
                <a:solidFill>
                  <a:srgbClr val="3333FF"/>
                </a:solidFill>
              </a:rPr>
              <a:t>2</a:t>
            </a:r>
            <a:endParaRPr lang="zh-TW" altLang="en-US" sz="12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8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44624" y="2389859"/>
            <a:ext cx="6755362" cy="4845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68415" tIns="34208" rIns="68415" bIns="34208" rtlCol="0">
            <a:spAutoFit/>
          </a:bodyPr>
          <a:lstStyle/>
          <a:p>
            <a:r>
              <a:rPr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步驟１：</a:t>
            </a:r>
            <a:r>
              <a:rPr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功能列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工具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r>
              <a:rPr lang="en-US" altLang="zh-TW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相容性檢視設定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/>
        </p:blipFill>
        <p:spPr>
          <a:xfrm rot="990671">
            <a:off x="137206" y="404673"/>
            <a:ext cx="1120338" cy="122504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43" y="3002784"/>
            <a:ext cx="6120680" cy="2786452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16632" y="6124602"/>
            <a:ext cx="6559911" cy="4845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415" tIns="34208" rIns="68415" bIns="34208" rtlCol="0">
            <a:spAutoFit/>
          </a:bodyPr>
          <a:lstStyle/>
          <a:p>
            <a:r>
              <a:rPr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步驟２：</a:t>
            </a:r>
            <a:r>
              <a:rPr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鍵入</a:t>
            </a:r>
            <a:r>
              <a:rPr lang="en-US" altLang="zh-TW" sz="24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﹝nuk.edu.tw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r>
              <a:rPr lang="zh-TW" altLang="en-US" sz="24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→按下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新增</a:t>
            </a:r>
            <a:r>
              <a:rPr lang="en-US" altLang="zh-TW" sz="2400" b="1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80728" y="105318"/>
            <a:ext cx="5894369" cy="2111256"/>
          </a:xfrm>
        </p:spPr>
        <p:txBody>
          <a:bodyPr>
            <a:normAutofit/>
          </a:bodyPr>
          <a:lstStyle/>
          <a:p>
            <a:pPr algn="r"/>
            <a:r>
              <a:rPr lang="en-US" altLang="zh-TW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【IE</a:t>
            </a:r>
            <a:r>
              <a:rPr lang="zh-TW" altLang="en-US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 相容性設定</a:t>
            </a:r>
            <a:r>
              <a:rPr lang="en-US" altLang="zh-TW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r>
              <a:rPr lang="zh-TW" altLang="en-US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6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</a:p>
          <a:p>
            <a:r>
              <a:rPr lang="zh-TW" altLang="en-US" sz="24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請依以下步驟設定相容性，開啟網頁！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74" y="6753200"/>
            <a:ext cx="6280978" cy="302433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380981" y="2897867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452989" y="5025008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461101" y="8193360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773469" y="7833320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16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32656" y="2408281"/>
            <a:ext cx="6192688" cy="9000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68415" tIns="34208" rIns="68415" bIns="34208" rtlCol="0">
            <a:spAutoFit/>
          </a:bodyPr>
          <a:lstStyle/>
          <a:p>
            <a:r>
              <a:rPr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步驟３：確認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﹝</a:t>
            </a:r>
            <a:r>
              <a:rPr lang="zh-TW" altLang="en-US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已新增至相容性檢視的</a:t>
            </a:r>
            <a:r>
              <a:rPr lang="zh-TW" altLang="en-US" sz="24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網</a:t>
            </a:r>
            <a:endParaRPr lang="en-US" altLang="zh-TW" sz="2400" dirty="0" smtClean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</a:t>
            </a:r>
            <a:r>
              <a:rPr lang="en-US" altLang="zh-TW" sz="24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        </a:t>
            </a:r>
            <a:r>
              <a:rPr lang="zh-TW" altLang="en-US" sz="240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站</a:t>
            </a:r>
            <a:r>
              <a:rPr lang="en-US" altLang="zh-TW" sz="24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﹞</a:t>
            </a:r>
            <a:r>
              <a:rPr lang="en-US" altLang="zh-TW" sz="24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→</a:t>
            </a:r>
            <a:r>
              <a:rPr lang="zh-TW" altLang="en-US" sz="270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底下</a:t>
            </a:r>
            <a:r>
              <a:rPr lang="zh-TW" altLang="en-US" sz="270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兩個選項皆需</a:t>
            </a:r>
            <a:r>
              <a:rPr lang="zh-TW" altLang="en-US" sz="2700" dirty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打勾</a:t>
            </a:r>
            <a:endParaRPr lang="en-US" altLang="zh-TW" sz="2700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5" t="6601" r="6265" b="8321"/>
          <a:stretch/>
        </p:blipFill>
        <p:spPr>
          <a:xfrm rot="990671">
            <a:off x="137206" y="404673"/>
            <a:ext cx="1120338" cy="1225049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80120" y="105318"/>
            <a:ext cx="5794977" cy="2111256"/>
          </a:xfrm>
        </p:spPr>
        <p:txBody>
          <a:bodyPr>
            <a:normAutofit/>
          </a:bodyPr>
          <a:lstStyle/>
          <a:p>
            <a:pPr algn="r"/>
            <a:r>
              <a:rPr lang="en-US" altLang="zh-TW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【IE</a:t>
            </a:r>
            <a:r>
              <a:rPr lang="zh-TW" altLang="en-US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 相容性設定</a:t>
            </a:r>
            <a:r>
              <a:rPr lang="en-US" altLang="zh-TW" sz="4000" dirty="0">
                <a:solidFill>
                  <a:srgbClr val="FF0000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】</a:t>
            </a:r>
          </a:p>
          <a:p>
            <a:r>
              <a:rPr lang="zh-TW" altLang="en-US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學校網頁和系統 皆需以</a:t>
            </a:r>
            <a:r>
              <a:rPr lang="en-US" altLang="zh-TW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IE</a:t>
            </a:r>
            <a:r>
              <a:rPr lang="zh-TW" altLang="en-US" sz="26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瀏覽器開啟</a:t>
            </a:r>
            <a:endParaRPr lang="en-US" altLang="zh-TW" sz="2600" dirty="0">
              <a:solidFill>
                <a:schemeClr val="tx1"/>
              </a:solidFill>
              <a:latin typeface="華康正顏楷體W7" panose="03000709000000000000" pitchFamily="65" charset="-120"/>
              <a:ea typeface="華康正顏楷體W7" panose="03000709000000000000" pitchFamily="65" charset="-120"/>
            </a:endParaRPr>
          </a:p>
          <a:p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(</a:t>
            </a:r>
            <a:r>
              <a:rPr lang="zh-TW" altLang="en-US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不適用</a:t>
            </a:r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Google Chrome</a:t>
            </a:r>
            <a:r>
              <a:rPr lang="zh-TW" altLang="en-US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 或其他瀏覽器</a:t>
            </a:r>
            <a:r>
              <a:rPr lang="en-US" altLang="zh-TW" sz="2400" i="1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)</a:t>
            </a:r>
          </a:p>
          <a:p>
            <a:r>
              <a:rPr lang="zh-TW" altLang="en-US" sz="2400" dirty="0">
                <a:solidFill>
                  <a:schemeClr val="tx1"/>
                </a:solidFill>
                <a:latin typeface="華康正顏楷體W7" panose="03000709000000000000" pitchFamily="65" charset="-120"/>
                <a:ea typeface="華康正顏楷體W7" panose="03000709000000000000" pitchFamily="65" charset="-120"/>
              </a:rPr>
              <a:t>請依以下步驟設定相容性，開啟網頁！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" t="-931" b="931"/>
          <a:stretch/>
        </p:blipFill>
        <p:spPr>
          <a:xfrm>
            <a:off x="83127" y="3440832"/>
            <a:ext cx="6691745" cy="528074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276872" y="5817096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1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772816" y="7434371"/>
            <a:ext cx="6078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 </a:t>
            </a:r>
            <a:r>
              <a:rPr lang="en-US" altLang="zh-TW" sz="4800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2</a:t>
            </a:r>
            <a:endParaRPr lang="zh-TW" altLang="en-US" sz="4800" dirty="0">
              <a:solidFill>
                <a:srgbClr val="FF00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846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72" y="560512"/>
            <a:ext cx="5946642" cy="6408712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620688" y="7329264"/>
            <a:ext cx="557075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在工具列選網際網路選項</a:t>
            </a:r>
            <a:r>
              <a:rPr lang="zh-TW" altLang="zh-TW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zh-TW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安全性選項選擇最低</a:t>
            </a:r>
            <a:r>
              <a:rPr lang="zh-TW" altLang="zh-TW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隱私權</a:t>
            </a:r>
            <a:r>
              <a:rPr lang="zh-TW" altLang="zh-TW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部分將開啟快顯封鎖程式選項取消勾選。</a:t>
            </a:r>
            <a:endParaRPr lang="zh-TW" altLang="en-US" sz="2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5957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735</Words>
  <Application>Microsoft Office PowerPoint</Application>
  <PresentationFormat>A4 紙張 (210x297 公釐)</PresentationFormat>
  <Paragraphs>91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9" baseType="lpstr">
      <vt:lpstr>華康中特圓體</vt:lpstr>
      <vt:lpstr>華康正顏楷體W7</vt:lpstr>
      <vt:lpstr>華康正顏楷體W9</vt:lpstr>
      <vt:lpstr>華康行書體</vt:lpstr>
      <vt:lpstr>新細明體</vt:lpstr>
      <vt:lpstr>標楷體</vt:lpstr>
      <vt:lpstr>Arial</vt:lpstr>
      <vt:lpstr>Calibri</vt:lpstr>
      <vt:lpstr>Cooper Black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Sky123.Org</dc:creator>
  <cp:lastModifiedBy>Sky123.Org</cp:lastModifiedBy>
  <cp:revision>50</cp:revision>
  <dcterms:created xsi:type="dcterms:W3CDTF">2014-08-25T04:40:28Z</dcterms:created>
  <dcterms:modified xsi:type="dcterms:W3CDTF">2019-11-04T03:07:10Z</dcterms:modified>
</cp:coreProperties>
</file>